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67" r:id="rId12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84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53190-D0D5-45A2-B912-AC4758FDECC6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3FC80-64F6-4AB7-9055-F78C9395B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3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3FC80-64F6-4AB7-9055-F78C9395B2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5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devstud.org.uk/what-we-do/students-and-ecr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stud.org.uk/what-we-do/our-member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06" t="10504" r="29375" b="21807"/>
          <a:stretch>
            <a:fillRect/>
          </a:stretch>
        </p:blipFill>
        <p:spPr>
          <a:xfrm>
            <a:off x="2794000" y="1143000"/>
            <a:ext cx="11087402" cy="6518957"/>
          </a:xfrm>
          <a:prstGeom prst="rect">
            <a:avLst/>
          </a:prstGeom>
        </p:spPr>
      </p:pic>
      <p:pic>
        <p:nvPicPr>
          <p:cNvPr id="6" name="Picture 5" descr="Member">
            <a:extLst>
              <a:ext uri="{FF2B5EF4-FFF2-40B4-BE49-F238E27FC236}">
                <a16:creationId xmlns:a16="http://schemas.microsoft.com/office/drawing/2014/main" id="{E786514C-1B26-C38E-10DC-C74842E9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3200" y="7636557"/>
            <a:ext cx="3886199" cy="112142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7F152B6-3BBB-B9AD-6BFD-39B6C70D5ABF}"/>
              </a:ext>
            </a:extLst>
          </p:cNvPr>
          <p:cNvGrpSpPr/>
          <p:nvPr/>
        </p:nvGrpSpPr>
        <p:grpSpPr>
          <a:xfrm>
            <a:off x="0" y="228600"/>
            <a:ext cx="2790590" cy="2601184"/>
            <a:chOff x="13196394" y="76200"/>
            <a:chExt cx="2790590" cy="26011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D44FFA-01ED-F274-B2FE-FB56C1200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800" y="76200"/>
              <a:ext cx="2601184" cy="2601184"/>
            </a:xfrm>
            <a:prstGeom prst="rect">
              <a:avLst/>
            </a:prstGeom>
          </p:spPr>
        </p:pic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B549409B-D8D8-283A-E40F-022C670095A4}"/>
                </a:ext>
              </a:extLst>
            </p:cNvPr>
            <p:cNvSpPr txBox="1">
              <a:spLocks/>
            </p:cNvSpPr>
            <p:nvPr/>
          </p:nvSpPr>
          <p:spPr>
            <a:xfrm>
              <a:off x="13196394" y="80166"/>
              <a:ext cx="2790590" cy="4646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800" kern="100" dirty="0">
                  <a:latin typeface="Amasis MT Pro" panose="020405040500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the QR Code to register</a:t>
              </a:r>
            </a:p>
            <a:p>
              <a:pPr algn="ctr">
                <a:spcBef>
                  <a:spcPts val="0"/>
                </a:spcBef>
              </a:pPr>
              <a:endParaRPr lang="en-GB" sz="1800" dirty="0">
                <a:latin typeface="Amasis MT Pro" panose="02040504050005020304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5998" cy="9143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9556" y="3174490"/>
            <a:ext cx="15976442" cy="2783727"/>
            <a:chOff x="143163" y="5763486"/>
            <a:chExt cx="11982332" cy="7395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04" y="621792"/>
            <a:ext cx="14815638" cy="78904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72" b="5019"/>
          <a:stretch>
            <a:fillRect/>
          </a:stretch>
        </p:blipFill>
        <p:spPr>
          <a:xfrm>
            <a:off x="1117600" y="939686"/>
            <a:ext cx="14171168" cy="725333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018024-2484-95CB-F202-AF7024EB53F9}"/>
              </a:ext>
            </a:extLst>
          </p:cNvPr>
          <p:cNvGrpSpPr/>
          <p:nvPr/>
        </p:nvGrpSpPr>
        <p:grpSpPr>
          <a:xfrm>
            <a:off x="11585810" y="4553653"/>
            <a:ext cx="3677558" cy="3971277"/>
            <a:chOff x="11585810" y="4553653"/>
            <a:chExt cx="3677558" cy="39712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25D1AC-1135-ABD5-5993-0E2269112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5432" y="4553653"/>
              <a:ext cx="3569168" cy="3569168"/>
            </a:xfrm>
            <a:prstGeom prst="rect">
              <a:avLst/>
            </a:prstGeom>
          </p:spPr>
        </p:pic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B9C327B9-2E30-1C6F-9F90-AA7ED310B771}"/>
                </a:ext>
              </a:extLst>
            </p:cNvPr>
            <p:cNvSpPr txBox="1">
              <a:spLocks/>
            </p:cNvSpPr>
            <p:nvPr/>
          </p:nvSpPr>
          <p:spPr>
            <a:xfrm>
              <a:off x="11585810" y="7912568"/>
              <a:ext cx="3677558" cy="6123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800" kern="100" dirty="0">
                  <a:latin typeface="Amasis MT Pro" panose="020405040500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the QR Code to register</a:t>
              </a:r>
            </a:p>
            <a:p>
              <a:pPr algn="ctr">
                <a:spcBef>
                  <a:spcPts val="0"/>
                </a:spcBef>
              </a:pPr>
              <a:endParaRPr lang="en-GB" sz="1800" dirty="0">
                <a:latin typeface="Amasis MT Pro" panose="02040504050005020304" pitchFamily="18" charset="0"/>
              </a:endParaRPr>
            </a:p>
          </p:txBody>
        </p:sp>
      </p:grpSp>
      <p:pic>
        <p:nvPicPr>
          <p:cNvPr id="20" name="Picture 19" descr="Member">
            <a:extLst>
              <a:ext uri="{FF2B5EF4-FFF2-40B4-BE49-F238E27FC236}">
                <a16:creationId xmlns:a16="http://schemas.microsoft.com/office/drawing/2014/main" id="{DB4FAFE2-72E6-85E2-DE1C-EE1756C3A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26" y="7482931"/>
            <a:ext cx="3606800" cy="10408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6470A-181E-14FA-0381-4F4FD052D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762000"/>
            <a:ext cx="7391400" cy="79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5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5593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8720"/>
            <a:ext cx="963168" cy="676148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e image depicts an agenda for a professional development event, featuring topics such as welcoming attendees, student funding, introductions, training, networking, sharing information, and DSA news updates.&#10;&#10;AI-generated content may be incorrect.">
            <a:extLst>
              <a:ext uri="{FF2B5EF4-FFF2-40B4-BE49-F238E27FC236}">
                <a16:creationId xmlns:a16="http://schemas.microsoft.com/office/drawing/2014/main" id="{18D8621E-91AE-3628-1B72-C15BA9FB00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81" r="1" b="2767"/>
          <a:stretch>
            <a:fillRect/>
          </a:stretch>
        </p:blipFill>
        <p:spPr>
          <a:xfrm>
            <a:off x="1727766" y="1188720"/>
            <a:ext cx="12867732" cy="6761480"/>
          </a:xfrm>
          <a:prstGeom prst="rect">
            <a:avLst/>
          </a:prstGeom>
        </p:spPr>
      </p:pic>
      <p:pic>
        <p:nvPicPr>
          <p:cNvPr id="8" name="Picture 7" descr="Member">
            <a:extLst>
              <a:ext uri="{FF2B5EF4-FFF2-40B4-BE49-F238E27FC236}">
                <a16:creationId xmlns:a16="http://schemas.microsoft.com/office/drawing/2014/main" id="{D85340E2-D6E2-20AB-DBDE-D85C6FFC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8001000"/>
            <a:ext cx="3606800" cy="10408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786094E-8D30-A5A9-7A82-087B5D5BEABB}"/>
              </a:ext>
            </a:extLst>
          </p:cNvPr>
          <p:cNvGrpSpPr/>
          <p:nvPr/>
        </p:nvGrpSpPr>
        <p:grpSpPr>
          <a:xfrm>
            <a:off x="13196394" y="76200"/>
            <a:ext cx="2790590" cy="2601184"/>
            <a:chOff x="13196394" y="76200"/>
            <a:chExt cx="2790590" cy="260118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75A493-246F-38B2-16A1-B7F7C0486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800" y="76200"/>
              <a:ext cx="2601184" cy="2601184"/>
            </a:xfrm>
            <a:prstGeom prst="rect">
              <a:avLst/>
            </a:prstGeom>
          </p:spPr>
        </p:pic>
        <p:sp>
          <p:nvSpPr>
            <p:cNvPr id="22" name="Text Placeholder 4">
              <a:extLst>
                <a:ext uri="{FF2B5EF4-FFF2-40B4-BE49-F238E27FC236}">
                  <a16:creationId xmlns:a16="http://schemas.microsoft.com/office/drawing/2014/main" id="{C8119624-879B-4204-35B8-EB1B1C9542D9}"/>
                </a:ext>
              </a:extLst>
            </p:cNvPr>
            <p:cNvSpPr txBox="1">
              <a:spLocks/>
            </p:cNvSpPr>
            <p:nvPr/>
          </p:nvSpPr>
          <p:spPr>
            <a:xfrm>
              <a:off x="13196394" y="80166"/>
              <a:ext cx="2790590" cy="4646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800" kern="100" dirty="0">
                  <a:latin typeface="Amasis MT Pro" panose="020405040500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the QR Code to register</a:t>
              </a:r>
            </a:p>
            <a:p>
              <a:pPr algn="ctr">
                <a:spcBef>
                  <a:spcPts val="0"/>
                </a:spcBef>
              </a:pPr>
              <a:endParaRPr lang="en-GB" sz="1800" dirty="0">
                <a:latin typeface="Amasis MT Pro" panose="020405040500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he image is a tribute to Hamid Murtada Khalafallah, a researcher and advocate for democracy and justice in Sudan, who passed away in 2026.&#10;&#10;AI-generated content may be incorrect.">
            <a:extLst>
              <a:ext uri="{FF2B5EF4-FFF2-40B4-BE49-F238E27FC236}">
                <a16:creationId xmlns:a16="http://schemas.microsoft.com/office/drawing/2014/main" id="{A0EEC376-D79C-6FED-1696-BA761C794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r="10830"/>
          <a:stretch>
            <a:fillRect/>
          </a:stretch>
        </p:blipFill>
        <p:spPr>
          <a:xfrm>
            <a:off x="439088" y="10"/>
            <a:ext cx="15816912" cy="9143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456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9002"/>
            <a:ext cx="16256000" cy="982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BB770A-1106-DD98-74FB-DD2EBA1FCE06}"/>
              </a:ext>
            </a:extLst>
          </p:cNvPr>
          <p:cNvSpPr txBox="1">
            <a:spLocks/>
          </p:cNvSpPr>
          <p:nvPr/>
        </p:nvSpPr>
        <p:spPr>
          <a:xfrm>
            <a:off x="742042" y="857956"/>
            <a:ext cx="14947900" cy="993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Welcome/Introductions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672" b="7983"/>
          <a:stretch>
            <a:fillRect/>
          </a:stretch>
        </p:blipFill>
        <p:spPr>
          <a:xfrm>
            <a:off x="857956" y="2676760"/>
            <a:ext cx="14540088" cy="4972683"/>
          </a:xfrm>
          <a:prstGeom prst="rect">
            <a:avLst/>
          </a:prstGeom>
        </p:spPr>
      </p:pic>
      <p:pic>
        <p:nvPicPr>
          <p:cNvPr id="5" name="Picture 4" descr="Member">
            <a:extLst>
              <a:ext uri="{FF2B5EF4-FFF2-40B4-BE49-F238E27FC236}">
                <a16:creationId xmlns:a16="http://schemas.microsoft.com/office/drawing/2014/main" id="{8CCB6835-FB5C-70FB-B16D-ECB3762B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8153400"/>
            <a:ext cx="3606800" cy="10408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16101D5-F6C0-628F-872D-EB0CDA8F1ECD}"/>
              </a:ext>
            </a:extLst>
          </p:cNvPr>
          <p:cNvGrpSpPr/>
          <p:nvPr/>
        </p:nvGrpSpPr>
        <p:grpSpPr>
          <a:xfrm>
            <a:off x="13462000" y="76200"/>
            <a:ext cx="2790590" cy="2601184"/>
            <a:chOff x="13196394" y="76200"/>
            <a:chExt cx="2790590" cy="26011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FC6372-8F8D-3F11-F237-7C562254F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800" y="76200"/>
              <a:ext cx="2601184" cy="2601184"/>
            </a:xfrm>
            <a:prstGeom prst="rect">
              <a:avLst/>
            </a:prstGeom>
          </p:spPr>
        </p:pic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E259A4B4-6BB6-14A0-6567-D5103FEAFFE7}"/>
                </a:ext>
              </a:extLst>
            </p:cNvPr>
            <p:cNvSpPr txBox="1">
              <a:spLocks/>
            </p:cNvSpPr>
            <p:nvPr/>
          </p:nvSpPr>
          <p:spPr>
            <a:xfrm>
              <a:off x="13196394" y="80166"/>
              <a:ext cx="2790590" cy="4646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800" kern="100" dirty="0">
                  <a:latin typeface="Amasis MT Pro" panose="020405040500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the QR Code to register</a:t>
              </a:r>
            </a:p>
            <a:p>
              <a:pPr algn="ctr">
                <a:spcBef>
                  <a:spcPts val="0"/>
                </a:spcBef>
              </a:pPr>
              <a:endParaRPr lang="en-GB" sz="1800" dirty="0">
                <a:latin typeface="Amasis MT Pro" panose="020405040500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622" b="11345"/>
          <a:stretch>
            <a:fillRect/>
          </a:stretch>
        </p:blipFill>
        <p:spPr>
          <a:xfrm>
            <a:off x="-12700" y="0"/>
            <a:ext cx="16256000" cy="7620000"/>
          </a:xfrm>
          <a:prstGeom prst="rect">
            <a:avLst/>
          </a:prstGeom>
        </p:spPr>
      </p:pic>
      <p:pic>
        <p:nvPicPr>
          <p:cNvPr id="4" name="Picture 3" descr="Member">
            <a:extLst>
              <a:ext uri="{FF2B5EF4-FFF2-40B4-BE49-F238E27FC236}">
                <a16:creationId xmlns:a16="http://schemas.microsoft.com/office/drawing/2014/main" id="{80B60F40-DB94-49AD-0AA5-97638E99A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8103199"/>
            <a:ext cx="3606800" cy="1040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456E8D-C646-CB70-011E-FF2BC81DFF8E}"/>
              </a:ext>
            </a:extLst>
          </p:cNvPr>
          <p:cNvSpPr txBox="1"/>
          <p:nvPr/>
        </p:nvSpPr>
        <p:spPr>
          <a:xfrm>
            <a:off x="3403600" y="7553980"/>
            <a:ext cx="1005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467886"/>
                </a:solidFill>
                <a:effectLst/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https://www.devstud.org.uk/what-we-do/students-and-ecrs/</a:t>
            </a:r>
            <a:r>
              <a:rPr lang="en-GB" sz="2800" dirty="0">
                <a:effectLst/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7F8C18-0898-3608-2C9E-053F4411A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0" y="6705600"/>
            <a:ext cx="2438400" cy="24384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002F1BB-DCD4-380F-B63D-7C293FA7FF93}"/>
              </a:ext>
            </a:extLst>
          </p:cNvPr>
          <p:cNvSpPr txBox="1">
            <a:spLocks/>
          </p:cNvSpPr>
          <p:nvPr/>
        </p:nvSpPr>
        <p:spPr>
          <a:xfrm>
            <a:off x="10337800" y="7924800"/>
            <a:ext cx="3606800" cy="52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1800" kern="100" dirty="0"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Scan the QR Code to register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081" y="1271081"/>
            <a:ext cx="14137532" cy="7018489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CA31EC-8D6A-486B-D566-EB2F507AE4E3}"/>
              </a:ext>
            </a:extLst>
          </p:cNvPr>
          <p:cNvSpPr txBox="1">
            <a:spLocks/>
          </p:cNvSpPr>
          <p:nvPr/>
        </p:nvSpPr>
        <p:spPr>
          <a:xfrm>
            <a:off x="853440" y="853440"/>
            <a:ext cx="3669805" cy="3612366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STUDENTS’ REP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875" t="24791" b="18907"/>
          <a:stretch>
            <a:fillRect/>
          </a:stretch>
        </p:blipFill>
        <p:spPr>
          <a:xfrm>
            <a:off x="4930804" y="1271081"/>
            <a:ext cx="10471756" cy="5206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D3C916-5E05-D292-CC31-3437A06570C0}"/>
              </a:ext>
            </a:extLst>
          </p:cNvPr>
          <p:cNvSpPr txBox="1"/>
          <p:nvPr/>
        </p:nvSpPr>
        <p:spPr>
          <a:xfrm>
            <a:off x="5232400" y="6478071"/>
            <a:ext cx="944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467886"/>
                </a:solidFill>
                <a:effectLst/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https://www.devstud.org.uk/what-we-do/our-members/</a:t>
            </a:r>
            <a:endParaRPr lang="en-GB" sz="2800" dirty="0"/>
          </a:p>
        </p:txBody>
      </p:sp>
      <p:pic>
        <p:nvPicPr>
          <p:cNvPr id="10" name="Picture 9" descr="Member">
            <a:extLst>
              <a:ext uri="{FF2B5EF4-FFF2-40B4-BE49-F238E27FC236}">
                <a16:creationId xmlns:a16="http://schemas.microsoft.com/office/drawing/2014/main" id="{C62886E1-2677-63B8-2B6D-55068F92F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04" y="7188799"/>
            <a:ext cx="3606800" cy="10408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21E7DFD-A336-65D0-2328-13EE48BDF483}"/>
              </a:ext>
            </a:extLst>
          </p:cNvPr>
          <p:cNvGrpSpPr/>
          <p:nvPr/>
        </p:nvGrpSpPr>
        <p:grpSpPr>
          <a:xfrm>
            <a:off x="13196394" y="76200"/>
            <a:ext cx="2790590" cy="2601184"/>
            <a:chOff x="13196394" y="76200"/>
            <a:chExt cx="2790590" cy="260118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390771-94C0-9AF3-A1B7-A3295852F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800" y="76200"/>
              <a:ext cx="2601184" cy="2601184"/>
            </a:xfrm>
            <a:prstGeom prst="rect">
              <a:avLst/>
            </a:prstGeom>
          </p:spPr>
        </p:pic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B967742B-A0BD-490D-DA2D-FEDCF18B18C0}"/>
                </a:ext>
              </a:extLst>
            </p:cNvPr>
            <p:cNvSpPr txBox="1">
              <a:spLocks/>
            </p:cNvSpPr>
            <p:nvPr/>
          </p:nvSpPr>
          <p:spPr>
            <a:xfrm>
              <a:off x="13196394" y="80166"/>
              <a:ext cx="2790590" cy="4646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800" kern="100" dirty="0">
                  <a:latin typeface="Amasis MT Pro" panose="020405040500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the QR Code to register</a:t>
              </a:r>
            </a:p>
            <a:p>
              <a:pPr algn="ctr">
                <a:spcBef>
                  <a:spcPts val="0"/>
                </a:spcBef>
              </a:pPr>
              <a:endParaRPr lang="en-GB" sz="1800" dirty="0">
                <a:latin typeface="Amasis MT Pro" panose="020405040500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0505"/>
          <a:stretch>
            <a:fillRect/>
          </a:stretch>
        </p:blipFill>
        <p:spPr>
          <a:xfrm>
            <a:off x="0" y="38100"/>
            <a:ext cx="16256000" cy="8115300"/>
          </a:xfrm>
          <a:prstGeom prst="rect">
            <a:avLst/>
          </a:prstGeom>
        </p:spPr>
      </p:pic>
      <p:pic>
        <p:nvPicPr>
          <p:cNvPr id="4" name="Picture 3" descr="ECR Development Studies Association Early Career Researchers' Network LinkedIn Group.&#10;&#10;AI-generated content may be incorrect.">
            <a:extLst>
              <a:ext uri="{FF2B5EF4-FFF2-40B4-BE49-F238E27FC236}">
                <a16:creationId xmlns:a16="http://schemas.microsoft.com/office/drawing/2014/main" id="{EE78172D-9160-4E65-0E21-AF191AFED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t="57501" r="30121" b="8333"/>
          <a:stretch>
            <a:fillRect/>
          </a:stretch>
        </p:blipFill>
        <p:spPr>
          <a:xfrm>
            <a:off x="5239834" y="3886200"/>
            <a:ext cx="2888166" cy="2819400"/>
          </a:xfrm>
          <a:prstGeom prst="rect">
            <a:avLst/>
          </a:prstGeom>
        </p:spPr>
      </p:pic>
      <p:pic>
        <p:nvPicPr>
          <p:cNvPr id="8" name="Picture 7" descr="Member">
            <a:extLst>
              <a:ext uri="{FF2B5EF4-FFF2-40B4-BE49-F238E27FC236}">
                <a16:creationId xmlns:a16="http://schemas.microsoft.com/office/drawing/2014/main" id="{B6C77C0C-03F0-5088-C9FE-E8A3C6C1C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8103199"/>
            <a:ext cx="3606800" cy="104080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197AE0-8061-510B-64E5-5372FA2278CA}"/>
              </a:ext>
            </a:extLst>
          </p:cNvPr>
          <p:cNvGrpSpPr/>
          <p:nvPr/>
        </p:nvGrpSpPr>
        <p:grpSpPr>
          <a:xfrm>
            <a:off x="13196394" y="76200"/>
            <a:ext cx="2790590" cy="2601184"/>
            <a:chOff x="13196394" y="76200"/>
            <a:chExt cx="2790590" cy="260118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FC194D-652C-4C79-682D-93ED9BE66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800" y="76200"/>
              <a:ext cx="2601184" cy="2601184"/>
            </a:xfrm>
            <a:prstGeom prst="rect">
              <a:avLst/>
            </a:prstGeom>
          </p:spPr>
        </p:pic>
        <p:sp>
          <p:nvSpPr>
            <p:cNvPr id="14" name="Text Placeholder 4">
              <a:extLst>
                <a:ext uri="{FF2B5EF4-FFF2-40B4-BE49-F238E27FC236}">
                  <a16:creationId xmlns:a16="http://schemas.microsoft.com/office/drawing/2014/main" id="{D7D27CC8-BDD3-39D7-C824-AA14D15D4A64}"/>
                </a:ext>
              </a:extLst>
            </p:cNvPr>
            <p:cNvSpPr txBox="1">
              <a:spLocks/>
            </p:cNvSpPr>
            <p:nvPr/>
          </p:nvSpPr>
          <p:spPr>
            <a:xfrm>
              <a:off x="13196394" y="80166"/>
              <a:ext cx="2790590" cy="4646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800" kern="100" dirty="0">
                  <a:latin typeface="Amasis MT Pro" panose="020405040500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the QR Code to register</a:t>
              </a:r>
            </a:p>
            <a:p>
              <a:pPr algn="ctr">
                <a:spcBef>
                  <a:spcPts val="0"/>
                </a:spcBef>
              </a:pPr>
              <a:endParaRPr lang="en-GB" sz="1800" dirty="0">
                <a:latin typeface="Amasis MT Pro" panose="020405040500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D2D7-9598-5FD8-42FE-EDE66CA69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486833"/>
            <a:ext cx="14020800" cy="1767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Amasis MT Pro Black" panose="02040A04050005020304" pitchFamily="18" charset="0"/>
              </a:rPr>
              <a:t>STUDENT EVENTS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2048" y="2236497"/>
            <a:ext cx="14471904" cy="24384"/>
          </a:xfrm>
          <a:custGeom>
            <a:avLst/>
            <a:gdLst>
              <a:gd name="connsiteX0" fmla="*/ 0 w 14471904"/>
              <a:gd name="connsiteY0" fmla="*/ 0 h 24384"/>
              <a:gd name="connsiteX1" fmla="*/ 544419 w 14471904"/>
              <a:gd name="connsiteY1" fmla="*/ 0 h 24384"/>
              <a:gd name="connsiteX2" fmla="*/ 1233558 w 14471904"/>
              <a:gd name="connsiteY2" fmla="*/ 0 h 24384"/>
              <a:gd name="connsiteX3" fmla="*/ 2067415 w 14471904"/>
              <a:gd name="connsiteY3" fmla="*/ 0 h 24384"/>
              <a:gd name="connsiteX4" fmla="*/ 2901272 w 14471904"/>
              <a:gd name="connsiteY4" fmla="*/ 0 h 24384"/>
              <a:gd name="connsiteX5" fmla="*/ 3735130 w 14471904"/>
              <a:gd name="connsiteY5" fmla="*/ 0 h 24384"/>
              <a:gd name="connsiteX6" fmla="*/ 4713706 w 14471904"/>
              <a:gd name="connsiteY6" fmla="*/ 0 h 24384"/>
              <a:gd name="connsiteX7" fmla="*/ 5402844 w 14471904"/>
              <a:gd name="connsiteY7" fmla="*/ 0 h 24384"/>
              <a:gd name="connsiteX8" fmla="*/ 6236701 w 14471904"/>
              <a:gd name="connsiteY8" fmla="*/ 0 h 24384"/>
              <a:gd name="connsiteX9" fmla="*/ 6925840 w 14471904"/>
              <a:gd name="connsiteY9" fmla="*/ 0 h 24384"/>
              <a:gd name="connsiteX10" fmla="*/ 7614978 w 14471904"/>
              <a:gd name="connsiteY10" fmla="*/ 0 h 24384"/>
              <a:gd name="connsiteX11" fmla="*/ 8304116 w 14471904"/>
              <a:gd name="connsiteY11" fmla="*/ 0 h 24384"/>
              <a:gd name="connsiteX12" fmla="*/ 8559098 w 14471904"/>
              <a:gd name="connsiteY12" fmla="*/ 0 h 24384"/>
              <a:gd name="connsiteX13" fmla="*/ 9392955 w 14471904"/>
              <a:gd name="connsiteY13" fmla="*/ 0 h 24384"/>
              <a:gd name="connsiteX14" fmla="*/ 9647936 w 14471904"/>
              <a:gd name="connsiteY14" fmla="*/ 0 h 24384"/>
              <a:gd name="connsiteX15" fmla="*/ 10337074 w 14471904"/>
              <a:gd name="connsiteY15" fmla="*/ 0 h 24384"/>
              <a:gd name="connsiteX16" fmla="*/ 11315651 w 14471904"/>
              <a:gd name="connsiteY16" fmla="*/ 0 h 24384"/>
              <a:gd name="connsiteX17" fmla="*/ 12294227 w 14471904"/>
              <a:gd name="connsiteY17" fmla="*/ 0 h 24384"/>
              <a:gd name="connsiteX18" fmla="*/ 13128084 w 14471904"/>
              <a:gd name="connsiteY18" fmla="*/ 0 h 24384"/>
              <a:gd name="connsiteX19" fmla="*/ 13672504 w 14471904"/>
              <a:gd name="connsiteY19" fmla="*/ 0 h 24384"/>
              <a:gd name="connsiteX20" fmla="*/ 14471904 w 14471904"/>
              <a:gd name="connsiteY20" fmla="*/ 0 h 24384"/>
              <a:gd name="connsiteX21" fmla="*/ 14471904 w 14471904"/>
              <a:gd name="connsiteY21" fmla="*/ 24384 h 24384"/>
              <a:gd name="connsiteX22" fmla="*/ 13782766 w 14471904"/>
              <a:gd name="connsiteY22" fmla="*/ 24384 h 24384"/>
              <a:gd name="connsiteX23" fmla="*/ 12804189 w 14471904"/>
              <a:gd name="connsiteY23" fmla="*/ 24384 h 24384"/>
              <a:gd name="connsiteX24" fmla="*/ 12115051 w 14471904"/>
              <a:gd name="connsiteY24" fmla="*/ 24384 h 24384"/>
              <a:gd name="connsiteX25" fmla="*/ 11136475 w 14471904"/>
              <a:gd name="connsiteY25" fmla="*/ 24384 h 24384"/>
              <a:gd name="connsiteX26" fmla="*/ 10447336 w 14471904"/>
              <a:gd name="connsiteY26" fmla="*/ 24384 h 24384"/>
              <a:gd name="connsiteX27" fmla="*/ 9613479 w 14471904"/>
              <a:gd name="connsiteY27" fmla="*/ 24384 h 24384"/>
              <a:gd name="connsiteX28" fmla="*/ 9358498 w 14471904"/>
              <a:gd name="connsiteY28" fmla="*/ 24384 h 24384"/>
              <a:gd name="connsiteX29" fmla="*/ 8379922 w 14471904"/>
              <a:gd name="connsiteY29" fmla="*/ 24384 h 24384"/>
              <a:gd name="connsiteX30" fmla="*/ 7835502 w 14471904"/>
              <a:gd name="connsiteY30" fmla="*/ 24384 h 24384"/>
              <a:gd name="connsiteX31" fmla="*/ 7001645 w 14471904"/>
              <a:gd name="connsiteY31" fmla="*/ 24384 h 24384"/>
              <a:gd name="connsiteX32" fmla="*/ 6746664 w 14471904"/>
              <a:gd name="connsiteY32" fmla="*/ 24384 h 24384"/>
              <a:gd name="connsiteX33" fmla="*/ 5768087 w 14471904"/>
              <a:gd name="connsiteY33" fmla="*/ 24384 h 24384"/>
              <a:gd name="connsiteX34" fmla="*/ 5223668 w 14471904"/>
              <a:gd name="connsiteY34" fmla="*/ 24384 h 24384"/>
              <a:gd name="connsiteX35" fmla="*/ 4534530 w 14471904"/>
              <a:gd name="connsiteY35" fmla="*/ 24384 h 24384"/>
              <a:gd name="connsiteX36" fmla="*/ 4134830 w 14471904"/>
              <a:gd name="connsiteY36" fmla="*/ 24384 h 24384"/>
              <a:gd name="connsiteX37" fmla="*/ 3300972 w 14471904"/>
              <a:gd name="connsiteY37" fmla="*/ 24384 h 24384"/>
              <a:gd name="connsiteX38" fmla="*/ 2322396 w 14471904"/>
              <a:gd name="connsiteY38" fmla="*/ 24384 h 24384"/>
              <a:gd name="connsiteX39" fmla="*/ 1777977 w 14471904"/>
              <a:gd name="connsiteY39" fmla="*/ 24384 h 24384"/>
              <a:gd name="connsiteX40" fmla="*/ 799400 w 14471904"/>
              <a:gd name="connsiteY40" fmla="*/ 24384 h 24384"/>
              <a:gd name="connsiteX41" fmla="*/ 0 w 14471904"/>
              <a:gd name="connsiteY41" fmla="*/ 24384 h 24384"/>
              <a:gd name="connsiteX42" fmla="*/ 0 w 14471904"/>
              <a:gd name="connsiteY42" fmla="*/ 0 h 2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471904" h="24384" fill="none" extrusionOk="0">
                <a:moveTo>
                  <a:pt x="0" y="0"/>
                </a:moveTo>
                <a:cubicBezTo>
                  <a:pt x="159726" y="-24135"/>
                  <a:pt x="350964" y="15508"/>
                  <a:pt x="544419" y="0"/>
                </a:cubicBezTo>
                <a:cubicBezTo>
                  <a:pt x="737874" y="-15508"/>
                  <a:pt x="976505" y="14445"/>
                  <a:pt x="1233558" y="0"/>
                </a:cubicBezTo>
                <a:cubicBezTo>
                  <a:pt x="1490611" y="-14445"/>
                  <a:pt x="1868770" y="25132"/>
                  <a:pt x="2067415" y="0"/>
                </a:cubicBezTo>
                <a:cubicBezTo>
                  <a:pt x="2266060" y="-25132"/>
                  <a:pt x="2697927" y="-26503"/>
                  <a:pt x="2901272" y="0"/>
                </a:cubicBezTo>
                <a:cubicBezTo>
                  <a:pt x="3104617" y="26503"/>
                  <a:pt x="3343897" y="-26256"/>
                  <a:pt x="3735130" y="0"/>
                </a:cubicBezTo>
                <a:cubicBezTo>
                  <a:pt x="4126363" y="26256"/>
                  <a:pt x="4261765" y="-42622"/>
                  <a:pt x="4713706" y="0"/>
                </a:cubicBezTo>
                <a:cubicBezTo>
                  <a:pt x="5165647" y="42622"/>
                  <a:pt x="5193678" y="23849"/>
                  <a:pt x="5402844" y="0"/>
                </a:cubicBezTo>
                <a:cubicBezTo>
                  <a:pt x="5612010" y="-23849"/>
                  <a:pt x="6024976" y="30551"/>
                  <a:pt x="6236701" y="0"/>
                </a:cubicBezTo>
                <a:cubicBezTo>
                  <a:pt x="6448426" y="-30551"/>
                  <a:pt x="6787176" y="16146"/>
                  <a:pt x="6925840" y="0"/>
                </a:cubicBezTo>
                <a:cubicBezTo>
                  <a:pt x="7064504" y="-16146"/>
                  <a:pt x="7352930" y="23960"/>
                  <a:pt x="7614978" y="0"/>
                </a:cubicBezTo>
                <a:cubicBezTo>
                  <a:pt x="7877026" y="-23960"/>
                  <a:pt x="8058083" y="-7330"/>
                  <a:pt x="8304116" y="0"/>
                </a:cubicBezTo>
                <a:cubicBezTo>
                  <a:pt x="8550149" y="7330"/>
                  <a:pt x="8467634" y="-11946"/>
                  <a:pt x="8559098" y="0"/>
                </a:cubicBezTo>
                <a:cubicBezTo>
                  <a:pt x="8650562" y="11946"/>
                  <a:pt x="9161915" y="-12249"/>
                  <a:pt x="9392955" y="0"/>
                </a:cubicBezTo>
                <a:cubicBezTo>
                  <a:pt x="9623995" y="12249"/>
                  <a:pt x="9522933" y="-4747"/>
                  <a:pt x="9647936" y="0"/>
                </a:cubicBezTo>
                <a:cubicBezTo>
                  <a:pt x="9772939" y="4747"/>
                  <a:pt x="10150057" y="33133"/>
                  <a:pt x="10337074" y="0"/>
                </a:cubicBezTo>
                <a:cubicBezTo>
                  <a:pt x="10524091" y="-33133"/>
                  <a:pt x="10918217" y="-44695"/>
                  <a:pt x="11315651" y="0"/>
                </a:cubicBezTo>
                <a:cubicBezTo>
                  <a:pt x="11713085" y="44695"/>
                  <a:pt x="11857123" y="39762"/>
                  <a:pt x="12294227" y="0"/>
                </a:cubicBezTo>
                <a:cubicBezTo>
                  <a:pt x="12731331" y="-39762"/>
                  <a:pt x="12774916" y="-19576"/>
                  <a:pt x="13128084" y="0"/>
                </a:cubicBezTo>
                <a:cubicBezTo>
                  <a:pt x="13481252" y="19576"/>
                  <a:pt x="13444778" y="25590"/>
                  <a:pt x="13672504" y="0"/>
                </a:cubicBezTo>
                <a:cubicBezTo>
                  <a:pt x="13900230" y="-25590"/>
                  <a:pt x="14152927" y="-2681"/>
                  <a:pt x="14471904" y="0"/>
                </a:cubicBezTo>
                <a:cubicBezTo>
                  <a:pt x="14471864" y="10100"/>
                  <a:pt x="14472715" y="18351"/>
                  <a:pt x="14471904" y="24384"/>
                </a:cubicBezTo>
                <a:cubicBezTo>
                  <a:pt x="14127729" y="30873"/>
                  <a:pt x="14057887" y="41862"/>
                  <a:pt x="13782766" y="24384"/>
                </a:cubicBezTo>
                <a:cubicBezTo>
                  <a:pt x="13507645" y="6906"/>
                  <a:pt x="13187692" y="23020"/>
                  <a:pt x="12804189" y="24384"/>
                </a:cubicBezTo>
                <a:cubicBezTo>
                  <a:pt x="12420686" y="25748"/>
                  <a:pt x="12257221" y="46004"/>
                  <a:pt x="12115051" y="24384"/>
                </a:cubicBezTo>
                <a:cubicBezTo>
                  <a:pt x="11972881" y="2764"/>
                  <a:pt x="11332387" y="-17396"/>
                  <a:pt x="11136475" y="24384"/>
                </a:cubicBezTo>
                <a:cubicBezTo>
                  <a:pt x="10940563" y="66164"/>
                  <a:pt x="10642786" y="16295"/>
                  <a:pt x="10447336" y="24384"/>
                </a:cubicBezTo>
                <a:cubicBezTo>
                  <a:pt x="10251886" y="32473"/>
                  <a:pt x="9979480" y="16111"/>
                  <a:pt x="9613479" y="24384"/>
                </a:cubicBezTo>
                <a:cubicBezTo>
                  <a:pt x="9247478" y="32657"/>
                  <a:pt x="9482074" y="24497"/>
                  <a:pt x="9358498" y="24384"/>
                </a:cubicBezTo>
                <a:cubicBezTo>
                  <a:pt x="9234922" y="24271"/>
                  <a:pt x="8783550" y="63828"/>
                  <a:pt x="8379922" y="24384"/>
                </a:cubicBezTo>
                <a:cubicBezTo>
                  <a:pt x="7976294" y="-15060"/>
                  <a:pt x="8015665" y="21138"/>
                  <a:pt x="7835502" y="24384"/>
                </a:cubicBezTo>
                <a:cubicBezTo>
                  <a:pt x="7655339" y="27630"/>
                  <a:pt x="7322651" y="-16452"/>
                  <a:pt x="7001645" y="24384"/>
                </a:cubicBezTo>
                <a:cubicBezTo>
                  <a:pt x="6680639" y="65220"/>
                  <a:pt x="6854168" y="24286"/>
                  <a:pt x="6746664" y="24384"/>
                </a:cubicBezTo>
                <a:cubicBezTo>
                  <a:pt x="6639160" y="24482"/>
                  <a:pt x="6129807" y="65268"/>
                  <a:pt x="5768087" y="24384"/>
                </a:cubicBezTo>
                <a:cubicBezTo>
                  <a:pt x="5406367" y="-16500"/>
                  <a:pt x="5410660" y="39908"/>
                  <a:pt x="5223668" y="24384"/>
                </a:cubicBezTo>
                <a:cubicBezTo>
                  <a:pt x="5036676" y="8860"/>
                  <a:pt x="4877476" y="20905"/>
                  <a:pt x="4534530" y="24384"/>
                </a:cubicBezTo>
                <a:cubicBezTo>
                  <a:pt x="4191584" y="27863"/>
                  <a:pt x="4316634" y="31015"/>
                  <a:pt x="4134830" y="24384"/>
                </a:cubicBezTo>
                <a:cubicBezTo>
                  <a:pt x="3953026" y="17753"/>
                  <a:pt x="3638584" y="26890"/>
                  <a:pt x="3300972" y="24384"/>
                </a:cubicBezTo>
                <a:cubicBezTo>
                  <a:pt x="2963360" y="21878"/>
                  <a:pt x="2660713" y="35826"/>
                  <a:pt x="2322396" y="24384"/>
                </a:cubicBezTo>
                <a:cubicBezTo>
                  <a:pt x="1984079" y="12942"/>
                  <a:pt x="1990405" y="2676"/>
                  <a:pt x="1777977" y="24384"/>
                </a:cubicBezTo>
                <a:cubicBezTo>
                  <a:pt x="1565549" y="46092"/>
                  <a:pt x="1088067" y="41291"/>
                  <a:pt x="799400" y="24384"/>
                </a:cubicBezTo>
                <a:cubicBezTo>
                  <a:pt x="510733" y="7477"/>
                  <a:pt x="247434" y="53880"/>
                  <a:pt x="0" y="24384"/>
                </a:cubicBezTo>
                <a:cubicBezTo>
                  <a:pt x="371" y="12879"/>
                  <a:pt x="-3" y="9996"/>
                  <a:pt x="0" y="0"/>
                </a:cubicBezTo>
                <a:close/>
              </a:path>
              <a:path w="14471904" h="24384" stroke="0" extrusionOk="0">
                <a:moveTo>
                  <a:pt x="0" y="0"/>
                </a:moveTo>
                <a:cubicBezTo>
                  <a:pt x="204867" y="-17806"/>
                  <a:pt x="377278" y="9815"/>
                  <a:pt x="544419" y="0"/>
                </a:cubicBezTo>
                <a:cubicBezTo>
                  <a:pt x="711560" y="-9815"/>
                  <a:pt x="742615" y="8345"/>
                  <a:pt x="799400" y="0"/>
                </a:cubicBezTo>
                <a:cubicBezTo>
                  <a:pt x="856185" y="-8345"/>
                  <a:pt x="1308731" y="32164"/>
                  <a:pt x="1777977" y="0"/>
                </a:cubicBezTo>
                <a:cubicBezTo>
                  <a:pt x="2247223" y="-32164"/>
                  <a:pt x="2091494" y="-8020"/>
                  <a:pt x="2322396" y="0"/>
                </a:cubicBezTo>
                <a:cubicBezTo>
                  <a:pt x="2553298" y="8020"/>
                  <a:pt x="2690270" y="12522"/>
                  <a:pt x="2866815" y="0"/>
                </a:cubicBezTo>
                <a:cubicBezTo>
                  <a:pt x="3043360" y="-12522"/>
                  <a:pt x="3561066" y="-4691"/>
                  <a:pt x="3845392" y="0"/>
                </a:cubicBezTo>
                <a:cubicBezTo>
                  <a:pt x="4129718" y="4691"/>
                  <a:pt x="4107120" y="-4358"/>
                  <a:pt x="4245092" y="0"/>
                </a:cubicBezTo>
                <a:cubicBezTo>
                  <a:pt x="4383064" y="4358"/>
                  <a:pt x="4948484" y="43414"/>
                  <a:pt x="5223668" y="0"/>
                </a:cubicBezTo>
                <a:cubicBezTo>
                  <a:pt x="5498852" y="-43414"/>
                  <a:pt x="5752959" y="-7546"/>
                  <a:pt x="6202245" y="0"/>
                </a:cubicBezTo>
                <a:cubicBezTo>
                  <a:pt x="6651531" y="7546"/>
                  <a:pt x="6670256" y="-17525"/>
                  <a:pt x="6891383" y="0"/>
                </a:cubicBezTo>
                <a:cubicBezTo>
                  <a:pt x="7112510" y="17525"/>
                  <a:pt x="7564872" y="-10733"/>
                  <a:pt x="7869959" y="0"/>
                </a:cubicBezTo>
                <a:cubicBezTo>
                  <a:pt x="8175046" y="10733"/>
                  <a:pt x="8175227" y="16742"/>
                  <a:pt x="8414378" y="0"/>
                </a:cubicBezTo>
                <a:cubicBezTo>
                  <a:pt x="8653529" y="-16742"/>
                  <a:pt x="8821475" y="-14127"/>
                  <a:pt x="8958798" y="0"/>
                </a:cubicBezTo>
                <a:cubicBezTo>
                  <a:pt x="9096121" y="14127"/>
                  <a:pt x="9511363" y="-7849"/>
                  <a:pt x="9792655" y="0"/>
                </a:cubicBezTo>
                <a:cubicBezTo>
                  <a:pt x="10073947" y="7849"/>
                  <a:pt x="10159463" y="-10463"/>
                  <a:pt x="10337074" y="0"/>
                </a:cubicBezTo>
                <a:cubicBezTo>
                  <a:pt x="10514685" y="10463"/>
                  <a:pt x="10879087" y="27572"/>
                  <a:pt x="11315651" y="0"/>
                </a:cubicBezTo>
                <a:cubicBezTo>
                  <a:pt x="11752215" y="-27572"/>
                  <a:pt x="11931285" y="-35362"/>
                  <a:pt x="12294227" y="0"/>
                </a:cubicBezTo>
                <a:cubicBezTo>
                  <a:pt x="12657169" y="35362"/>
                  <a:pt x="12837291" y="-4319"/>
                  <a:pt x="12983365" y="0"/>
                </a:cubicBezTo>
                <a:cubicBezTo>
                  <a:pt x="13129439" y="4319"/>
                  <a:pt x="13301732" y="8101"/>
                  <a:pt x="13527785" y="0"/>
                </a:cubicBezTo>
                <a:cubicBezTo>
                  <a:pt x="13753838" y="-8101"/>
                  <a:pt x="13719201" y="9574"/>
                  <a:pt x="13782766" y="0"/>
                </a:cubicBezTo>
                <a:cubicBezTo>
                  <a:pt x="13846331" y="-9574"/>
                  <a:pt x="14195618" y="11957"/>
                  <a:pt x="14471904" y="0"/>
                </a:cubicBezTo>
                <a:cubicBezTo>
                  <a:pt x="14472261" y="7561"/>
                  <a:pt x="14471723" y="18303"/>
                  <a:pt x="14471904" y="24384"/>
                </a:cubicBezTo>
                <a:cubicBezTo>
                  <a:pt x="14307918" y="24266"/>
                  <a:pt x="14079113" y="32101"/>
                  <a:pt x="13927485" y="24384"/>
                </a:cubicBezTo>
                <a:cubicBezTo>
                  <a:pt x="13775857" y="16667"/>
                  <a:pt x="13395666" y="-2640"/>
                  <a:pt x="13238346" y="24384"/>
                </a:cubicBezTo>
                <a:cubicBezTo>
                  <a:pt x="13081026" y="51408"/>
                  <a:pt x="13054109" y="29514"/>
                  <a:pt x="12983365" y="24384"/>
                </a:cubicBezTo>
                <a:cubicBezTo>
                  <a:pt x="12912621" y="19254"/>
                  <a:pt x="12822724" y="17156"/>
                  <a:pt x="12728384" y="24384"/>
                </a:cubicBezTo>
                <a:cubicBezTo>
                  <a:pt x="12634044" y="31612"/>
                  <a:pt x="12264896" y="40521"/>
                  <a:pt x="12039246" y="24384"/>
                </a:cubicBezTo>
                <a:cubicBezTo>
                  <a:pt x="11813596" y="8247"/>
                  <a:pt x="11821588" y="42560"/>
                  <a:pt x="11639546" y="24384"/>
                </a:cubicBezTo>
                <a:cubicBezTo>
                  <a:pt x="11457504" y="6208"/>
                  <a:pt x="11096864" y="-7197"/>
                  <a:pt x="10805688" y="24384"/>
                </a:cubicBezTo>
                <a:cubicBezTo>
                  <a:pt x="10514512" y="55965"/>
                  <a:pt x="10572241" y="30541"/>
                  <a:pt x="10405988" y="24384"/>
                </a:cubicBezTo>
                <a:cubicBezTo>
                  <a:pt x="10239735" y="18227"/>
                  <a:pt x="9828982" y="-14465"/>
                  <a:pt x="9572131" y="24384"/>
                </a:cubicBezTo>
                <a:cubicBezTo>
                  <a:pt x="9315280" y="63233"/>
                  <a:pt x="9373233" y="14122"/>
                  <a:pt x="9317150" y="24384"/>
                </a:cubicBezTo>
                <a:cubicBezTo>
                  <a:pt x="9261067" y="34646"/>
                  <a:pt x="8714298" y="16313"/>
                  <a:pt x="8483292" y="24384"/>
                </a:cubicBezTo>
                <a:cubicBezTo>
                  <a:pt x="8252286" y="32455"/>
                  <a:pt x="8254613" y="33301"/>
                  <a:pt x="8083592" y="24384"/>
                </a:cubicBezTo>
                <a:cubicBezTo>
                  <a:pt x="7912571" y="15467"/>
                  <a:pt x="7889040" y="17422"/>
                  <a:pt x="7828611" y="24384"/>
                </a:cubicBezTo>
                <a:cubicBezTo>
                  <a:pt x="7768182" y="31346"/>
                  <a:pt x="7612713" y="11913"/>
                  <a:pt x="7428911" y="24384"/>
                </a:cubicBezTo>
                <a:cubicBezTo>
                  <a:pt x="7245109" y="36855"/>
                  <a:pt x="6878989" y="55612"/>
                  <a:pt x="6595053" y="24384"/>
                </a:cubicBezTo>
                <a:cubicBezTo>
                  <a:pt x="6311117" y="-6844"/>
                  <a:pt x="6297028" y="18040"/>
                  <a:pt x="6195353" y="24384"/>
                </a:cubicBezTo>
                <a:cubicBezTo>
                  <a:pt x="6093678" y="30728"/>
                  <a:pt x="6040961" y="11979"/>
                  <a:pt x="5940372" y="24384"/>
                </a:cubicBezTo>
                <a:cubicBezTo>
                  <a:pt x="5839783" y="36789"/>
                  <a:pt x="5655086" y="34031"/>
                  <a:pt x="5540672" y="24384"/>
                </a:cubicBezTo>
                <a:cubicBezTo>
                  <a:pt x="5426258" y="14737"/>
                  <a:pt x="5267803" y="40094"/>
                  <a:pt x="4996253" y="24384"/>
                </a:cubicBezTo>
                <a:cubicBezTo>
                  <a:pt x="4724703" y="8674"/>
                  <a:pt x="4463705" y="15699"/>
                  <a:pt x="4307114" y="24384"/>
                </a:cubicBezTo>
                <a:cubicBezTo>
                  <a:pt x="4150523" y="33069"/>
                  <a:pt x="4101623" y="25036"/>
                  <a:pt x="3907414" y="24384"/>
                </a:cubicBezTo>
                <a:cubicBezTo>
                  <a:pt x="3713205" y="23732"/>
                  <a:pt x="3260769" y="22234"/>
                  <a:pt x="2928838" y="24384"/>
                </a:cubicBezTo>
                <a:cubicBezTo>
                  <a:pt x="2596907" y="26534"/>
                  <a:pt x="2496801" y="40740"/>
                  <a:pt x="2239699" y="24384"/>
                </a:cubicBezTo>
                <a:cubicBezTo>
                  <a:pt x="1982597" y="8028"/>
                  <a:pt x="1499655" y="56755"/>
                  <a:pt x="1261123" y="24384"/>
                </a:cubicBezTo>
                <a:cubicBezTo>
                  <a:pt x="1022591" y="-7987"/>
                  <a:pt x="573089" y="-35907"/>
                  <a:pt x="0" y="24384"/>
                </a:cubicBezTo>
                <a:cubicBezTo>
                  <a:pt x="-499" y="13083"/>
                  <a:pt x="-968" y="719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F7CA8-AB70-DAC4-F8C2-6D79F627F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2572512"/>
            <a:ext cx="14020800" cy="566928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masis MT Pro" panose="02040504050005020304" pitchFamily="18" charset="0"/>
              </a:rPr>
              <a:t>‘Shut up &amp; Write’ Sessions by Jenni Argent (University of Edinburgh)</a:t>
            </a:r>
          </a:p>
          <a:p>
            <a:pPr marL="228600" lvl="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endParaRPr lang="en-US" sz="600" dirty="0">
              <a:solidFill>
                <a:schemeClr val="tx1"/>
              </a:solidFill>
              <a:latin typeface="Amasis MT Pro" panose="02040504050005020304" pitchFamily="18" charset="0"/>
            </a:endParaRPr>
          </a:p>
          <a:p>
            <a: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masis MT Pro" panose="02040504050005020304" pitchFamily="18" charset="0"/>
              </a:rPr>
              <a:t>Academic Blogging Webinar</a:t>
            </a:r>
          </a:p>
          <a:p>
            <a:pPr marL="228600" lvl="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endParaRPr lang="en-US" sz="600" dirty="0">
              <a:solidFill>
                <a:schemeClr val="tx1"/>
              </a:solidFill>
              <a:latin typeface="Amasis MT Pro" panose="02040504050005020304" pitchFamily="18" charset="0"/>
            </a:endParaRPr>
          </a:p>
          <a:p>
            <a: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masis MT Pro" panose="02040504050005020304" pitchFamily="18" charset="0"/>
              </a:rPr>
              <a:t>PGR/ECR Grant Training Workshop</a:t>
            </a:r>
          </a:p>
          <a:p>
            <a:pPr marL="228600" lvl="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endParaRPr lang="en-US" sz="600" dirty="0">
              <a:solidFill>
                <a:schemeClr val="tx1"/>
              </a:solidFill>
              <a:latin typeface="Amasis MT Pro" panose="02040504050005020304" pitchFamily="18" charset="0"/>
            </a:endParaRPr>
          </a:p>
          <a:p>
            <a: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masis MT Pro" panose="02040504050005020304" pitchFamily="18" charset="0"/>
              </a:rPr>
              <a:t>Writing Journal Articles by Chidinma </a:t>
            </a:r>
            <a:r>
              <a:rPr lang="en-US" sz="4000" dirty="0" err="1">
                <a:solidFill>
                  <a:schemeClr val="tx1"/>
                </a:solidFill>
                <a:latin typeface="Amasis MT Pro" panose="02040504050005020304" pitchFamily="18" charset="0"/>
              </a:rPr>
              <a:t>Mbaegbu</a:t>
            </a:r>
            <a:r>
              <a:rPr lang="en-US" sz="4000" dirty="0">
                <a:solidFill>
                  <a:schemeClr val="tx1"/>
                </a:solidFill>
                <a:latin typeface="Amasis MT Pro" panose="02040504050005020304" pitchFamily="18" charset="0"/>
              </a:rPr>
              <a:t> (Leicester University)</a:t>
            </a:r>
          </a:p>
          <a:p>
            <a:pPr marL="228600" lvl="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endParaRPr lang="en-US" sz="600" dirty="0">
              <a:solidFill>
                <a:schemeClr val="tx1"/>
              </a:solidFill>
              <a:latin typeface="Amasis MT Pro" panose="02040504050005020304" pitchFamily="18" charset="0"/>
            </a:endParaRPr>
          </a:p>
          <a:p>
            <a: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masis MT Pro" panose="02040504050005020304" pitchFamily="18" charset="0"/>
              </a:rPr>
              <a:t>Study Group event for Global South Researchers (Challenges)</a:t>
            </a:r>
          </a:p>
        </p:txBody>
      </p:sp>
      <p:pic>
        <p:nvPicPr>
          <p:cNvPr id="5" name="Picture 4" descr="Member">
            <a:extLst>
              <a:ext uri="{FF2B5EF4-FFF2-40B4-BE49-F238E27FC236}">
                <a16:creationId xmlns:a16="http://schemas.microsoft.com/office/drawing/2014/main" id="{AB0B96A4-B527-7B56-85F3-DD77EC3A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8103199"/>
            <a:ext cx="3606800" cy="10408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F351A84-1097-729B-020C-447FAFC3D1EE}"/>
              </a:ext>
            </a:extLst>
          </p:cNvPr>
          <p:cNvGrpSpPr/>
          <p:nvPr/>
        </p:nvGrpSpPr>
        <p:grpSpPr>
          <a:xfrm>
            <a:off x="13196394" y="76200"/>
            <a:ext cx="2790590" cy="2601184"/>
            <a:chOff x="13196394" y="76200"/>
            <a:chExt cx="2790590" cy="26011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FD9A65-F16A-6A71-48E7-3B6DE9455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800" y="76200"/>
              <a:ext cx="2601184" cy="2601184"/>
            </a:xfrm>
            <a:prstGeom prst="rect">
              <a:avLst/>
            </a:prstGeom>
          </p:spPr>
        </p:pic>
        <p:sp>
          <p:nvSpPr>
            <p:cNvPr id="16" name="Text Placeholder 4">
              <a:extLst>
                <a:ext uri="{FF2B5EF4-FFF2-40B4-BE49-F238E27FC236}">
                  <a16:creationId xmlns:a16="http://schemas.microsoft.com/office/drawing/2014/main" id="{A10B10C4-753E-FEA4-2208-8EDEBE17A8AE}"/>
                </a:ext>
              </a:extLst>
            </p:cNvPr>
            <p:cNvSpPr txBox="1">
              <a:spLocks/>
            </p:cNvSpPr>
            <p:nvPr/>
          </p:nvSpPr>
          <p:spPr>
            <a:xfrm>
              <a:off x="13196394" y="80166"/>
              <a:ext cx="2790590" cy="4646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800" kern="100" dirty="0">
                  <a:latin typeface="Amasis MT Pro" panose="020405040500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the QR Code to register</a:t>
              </a:r>
            </a:p>
            <a:p>
              <a:pPr algn="ctr">
                <a:spcBef>
                  <a:spcPts val="0"/>
                </a:spcBef>
              </a:pPr>
              <a:endParaRPr lang="en-GB" sz="1800" dirty="0">
                <a:latin typeface="Amasis MT Pro" panose="020405040500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62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EFA0-1276-4EBC-C9E8-0B9472E0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9347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NEW STUDENT REPS IN COUNCIL</a:t>
            </a:r>
            <a:endParaRPr lang="en-GB" dirty="0">
              <a:latin typeface="Amasis MT Pro Black" panose="02040A04050005020304" pitchFamily="18" charset="0"/>
            </a:endParaRPr>
          </a:p>
        </p:txBody>
      </p:sp>
      <p:pic>
        <p:nvPicPr>
          <p:cNvPr id="17" name="Content Placeholder 16" descr="The image depicts a person with shoulder-length hair, wearing a red sweater over a white blouse.&#10;&#10;AI-generated content may be incorrect.">
            <a:extLst>
              <a:ext uri="{FF2B5EF4-FFF2-40B4-BE49-F238E27FC236}">
                <a16:creationId xmlns:a16="http://schemas.microsoft.com/office/drawing/2014/main" id="{9B833831-DC81-5A53-BB2C-51B0348A5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417638"/>
            <a:ext cx="4578275" cy="4578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DE0A5-E854-CBA5-2C69-E273403BE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9271" y="1497486"/>
            <a:ext cx="4460762" cy="193516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4800" kern="100" dirty="0"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Tegan </a:t>
            </a:r>
            <a:r>
              <a:rPr lang="en-GB" sz="4800" kern="100" dirty="0" err="1"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Hadisi</a:t>
            </a:r>
            <a:endParaRPr lang="en-GB" sz="4800" kern="100" dirty="0">
              <a:latin typeface="Amasis MT Pro" panose="020405040500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3200" kern="100" dirty="0"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Oxford University </a:t>
            </a:r>
          </a:p>
          <a:p>
            <a:pPr algn="ctr">
              <a:spcBef>
                <a:spcPts val="0"/>
              </a:spcBef>
            </a:pPr>
            <a:r>
              <a:rPr lang="en-GB" kern="100" dirty="0"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 Years (2026-2029) </a:t>
            </a: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dirty="0"/>
          </a:p>
        </p:txBody>
      </p:sp>
      <p:pic>
        <p:nvPicPr>
          <p:cNvPr id="19" name="Content Placeholder 18" descr="The image depicts a person with long, curly hair, wearing a beige cardigan and a gold necklace, seated in a well-lit, indoor setting.&#10;&#10;AI-generated content may be incorrect.">
            <a:extLst>
              <a:ext uri="{FF2B5EF4-FFF2-40B4-BE49-F238E27FC236}">
                <a16:creationId xmlns:a16="http://schemas.microsoft.com/office/drawing/2014/main" id="{E5F8EE28-3643-5A94-A3C4-3AE9712086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8"/>
          <a:stretch>
            <a:fillRect/>
          </a:stretch>
        </p:blipFill>
        <p:spPr>
          <a:xfrm>
            <a:off x="6609271" y="3097686"/>
            <a:ext cx="4578275" cy="4343401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772B6C-04B9-A91D-569B-4039290F953C}"/>
              </a:ext>
            </a:extLst>
          </p:cNvPr>
          <p:cNvSpPr txBox="1">
            <a:spLocks/>
          </p:cNvSpPr>
          <p:nvPr/>
        </p:nvSpPr>
        <p:spPr>
          <a:xfrm>
            <a:off x="1511300" y="5791200"/>
            <a:ext cx="4578275" cy="19351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4000" kern="100" dirty="0"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Roxanne Tiemann</a:t>
            </a:r>
          </a:p>
          <a:p>
            <a:pPr algn="ctr">
              <a:spcBef>
                <a:spcPts val="0"/>
              </a:spcBef>
            </a:pPr>
            <a:r>
              <a:rPr lang="en-GB" sz="3200" kern="100" dirty="0"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University of Bath </a:t>
            </a:r>
          </a:p>
          <a:p>
            <a:pPr algn="ctr">
              <a:spcBef>
                <a:spcPts val="0"/>
              </a:spcBef>
            </a:pPr>
            <a:r>
              <a:rPr lang="en-GB" kern="100" dirty="0">
                <a:latin typeface="Amasis MT Pro" panose="020405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 Year (2026-2027) </a:t>
            </a: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dirty="0"/>
          </a:p>
        </p:txBody>
      </p:sp>
      <p:pic>
        <p:nvPicPr>
          <p:cNvPr id="21" name="Picture 20" descr="Member">
            <a:extLst>
              <a:ext uri="{FF2B5EF4-FFF2-40B4-BE49-F238E27FC236}">
                <a16:creationId xmlns:a16="http://schemas.microsoft.com/office/drawing/2014/main" id="{B4367D5A-0BA8-E203-313A-E29224797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8103199"/>
            <a:ext cx="3606800" cy="104080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677B26-BDBA-EF04-F96D-B496C9A63E69}"/>
              </a:ext>
            </a:extLst>
          </p:cNvPr>
          <p:cNvGrpSpPr/>
          <p:nvPr/>
        </p:nvGrpSpPr>
        <p:grpSpPr>
          <a:xfrm>
            <a:off x="11689442" y="4553653"/>
            <a:ext cx="3677558" cy="3971277"/>
            <a:chOff x="11585810" y="4553653"/>
            <a:chExt cx="3677558" cy="397127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6DF695C-5EC1-82BB-829A-51DFD6D6B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5432" y="4553653"/>
              <a:ext cx="3569168" cy="3569168"/>
            </a:xfrm>
            <a:prstGeom prst="rect">
              <a:avLst/>
            </a:prstGeom>
          </p:spPr>
        </p:pic>
        <p:sp>
          <p:nvSpPr>
            <p:cNvPr id="27" name="Text Placeholder 4">
              <a:extLst>
                <a:ext uri="{FF2B5EF4-FFF2-40B4-BE49-F238E27FC236}">
                  <a16:creationId xmlns:a16="http://schemas.microsoft.com/office/drawing/2014/main" id="{B139DD07-3036-99BF-4765-CFF021FA9DD3}"/>
                </a:ext>
              </a:extLst>
            </p:cNvPr>
            <p:cNvSpPr txBox="1">
              <a:spLocks/>
            </p:cNvSpPr>
            <p:nvPr/>
          </p:nvSpPr>
          <p:spPr>
            <a:xfrm>
              <a:off x="11585810" y="7912568"/>
              <a:ext cx="3677558" cy="6123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800" kern="100" dirty="0">
                  <a:latin typeface="Amasis MT Pro" panose="020405040500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the QR Code to register</a:t>
              </a:r>
            </a:p>
            <a:p>
              <a:pPr algn="ctr">
                <a:spcBef>
                  <a:spcPts val="0"/>
                </a:spcBef>
              </a:pPr>
              <a:endParaRPr lang="en-GB" sz="1800" dirty="0">
                <a:latin typeface="Amasis MT Pro" panose="020405040500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44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161</Words>
  <Application>Microsoft Office PowerPoint</Application>
  <PresentationFormat>Custom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Amasis MT Pro</vt:lpstr>
      <vt:lpstr>Amasis MT Pro Black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EVENTS</vt:lpstr>
      <vt:lpstr>NEW STUDENT REPS IN COUNCIL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Sheila Ronoh</dc:creator>
  <cp:lastModifiedBy>Sheila Ronoh</cp:lastModifiedBy>
  <cp:revision>4</cp:revision>
  <dcterms:created xsi:type="dcterms:W3CDTF">2006-08-16T00:00:00Z</dcterms:created>
  <dcterms:modified xsi:type="dcterms:W3CDTF">2026-07-10T05:38:52Z</dcterms:modified>
</cp:coreProperties>
</file>